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72" r:id="rId3"/>
    <p:sldId id="257" r:id="rId4"/>
    <p:sldId id="327" r:id="rId5"/>
    <p:sldId id="290" r:id="rId6"/>
    <p:sldId id="291" r:id="rId7"/>
    <p:sldId id="328" r:id="rId8"/>
    <p:sldId id="295" r:id="rId9"/>
    <p:sldId id="296" r:id="rId10"/>
    <p:sldId id="298" r:id="rId11"/>
    <p:sldId id="329" r:id="rId12"/>
    <p:sldId id="299" r:id="rId13"/>
    <p:sldId id="300" r:id="rId14"/>
    <p:sldId id="324" r:id="rId15"/>
    <p:sldId id="325" r:id="rId16"/>
    <p:sldId id="319" r:id="rId17"/>
    <p:sldId id="320" r:id="rId18"/>
    <p:sldId id="321" r:id="rId19"/>
    <p:sldId id="322" r:id="rId20"/>
    <p:sldId id="332" r:id="rId21"/>
    <p:sldId id="301" r:id="rId22"/>
    <p:sldId id="304" r:id="rId23"/>
    <p:sldId id="307" r:id="rId24"/>
    <p:sldId id="330" r:id="rId25"/>
    <p:sldId id="279" r:id="rId26"/>
  </p:sldIdLst>
  <p:sldSz cx="9144000" cy="5143500" type="screen16x9"/>
  <p:notesSz cx="6858000" cy="9144000"/>
  <p:embeddedFontLst>
    <p:embeddedFont>
      <p:font typeface="Calibri Light" panose="020F0302020204030204" pitchFamily="34" charset="0"/>
      <p:regular r:id="rId28"/>
      <p:italic r:id="rId29"/>
    </p:embeddedFont>
    <p:embeddedFont>
      <p:font typeface="Dosis" panose="020B0604020202020204" charset="0"/>
      <p:regular r:id="rId30"/>
      <p:bold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FD71BD-95D2-4052-A531-38E6EB26B18D}">
  <a:tblStyle styleId="{B7FD71BD-95D2-4052-A531-38E6EB26B18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43"/>
    <p:restoredTop sz="87737"/>
  </p:normalViewPr>
  <p:slideViewPr>
    <p:cSldViewPr snapToGrid="0">
      <p:cViewPr>
        <p:scale>
          <a:sx n="78" d="100"/>
          <a:sy n="78" d="100"/>
        </p:scale>
        <p:origin x="90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12-02T21:30:04.8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1230 11152 0,'14'0'266,"12"0"-266,0 13 0,-12-13 15,-1 0-15,13 0 16,-12 0 0,-1 0-16,0 0 15,0 0-15,1 0 16,-1 0-1,26 0-15,-25 0 16,-1 0 0,0 0-16,0 0 15,-13 14 1,14-14 0,-1 0-1,0 0 1,14 0-1,-14 0 1,0 0 0,0 0 15,0 0-15,1 0-1,-1 0 1,0 0-1,14 0 32,-14 0-15,0 0-17,0 0 1,0 0-1,1 0 1,-1 0 31,0 0-31,14 0-1,-14 0 1,0 0-1,0 0 1,1 0 0,-1 0-1,0 0 1,0 0-16,14 0 16,-14 0-16,0 0 15,14 0 1,-1 0-1,14 0 1,-14 0-16,1 0 16,39 0-1,-53 0-15,0 0 16,1 0 0,-1 0-1,0 0 1,0 0-1,0 0 1,14-14 0,-14 14-1,0 0 1,1 0 0,-1 0 15,0 0-31,0 0 15,14 0 1,-14 0-16,0 0 16,0 0-1,1-13 1,-1 13 0,-13-13-1,13 13-15,0 0 16,14 0-16,-1 0 15,-26-13 17,13 13-32,1-13 15,12 13 1,14 0 0,-14 0-1,-12 0 1,-1 0-16,13-14 15,1 14 1,-1 0 0,1-13-1,-14 13 1,40 0 0,0 0-1,-27-13 1,-13 13-1,27 0-15,-27 0 16,14 0 0,-14 0-1,0 0 1,14 0 15,-1 0-15,-13 0-1,1 0 1,-1 0 0,0 0-16,13 0 15,1 0 17,-14 0-17,0 0-15,1 0 16,-1 0-16,0 13 31,0-13-15,14 0-1,-27 13 1,26-13-16,-13 0 16,1 14 30,-1-14-30,0 0-16,0 0 31,1 13-15,-1-13 0,13 0 15,1 0-31,12 13 15,1-13 17,-27 13-32,27-13 15,-14 0 1,-12 0 0,12 0-1,-13 0 1,1 0-16,-1 0 31,0 0-31,0 0 47,1 0-31,-1 0-1,13 0 1,-13 0-1,1 0 1,-1 0 0,0 0-1,27 13 17,-14-13-32,1 0 15,-14 14 16,0-14-31,0 0 16,1 0 0,12 0-1,-13 0 1,1 0-16,-1 0 16,0 0-1,0 0 16,1 0-15,-1 13 0,13-13-16,-13 0 15,1 0 1,12 0 15,-13 0-15,1 0-1,-14 13-15,13-13 16,0 0 0,-13 13-16,13-13 15,0 0-15,1 0 32,-1 0-17,0 0 1,0 0 15,1 0 0,12 0-15,-13 0 31,1 0-16,-1 0 0,0 0 94,0 0-93,0 0-1,1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12-02T21:31:11.75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4643 11774 0,'27'13'296,"26"-13"-280,-40 13-16,53 1 31,-53-14-31,14 0 16,-14 13-16,27 0 16,-14-13-1,1 0 1,-1 0-16,27 13 15,-26 1 1,-14-14 0,13 0-16,1 0 15,26 0-15,-40 0 16,0 0-16,0 0 16,14 0-1,26 26 1,-14-26-1,14 0 1,-26 0 0,-1 0-1,1 0 1,-1 0 0,1 0-16,39 0 15,-40 0 1,27 0-1,-13 0 1,-27 0 0,53 0-16,-13 0 15,13 0 1,-39 0 0,-14 0-16,0 0 15,0 0-15,1 0 16,39 0-1,-14 0 1,-26 0 0,1 0-16,25 0 15,-12 0 1,-14 0 0,0 0-1,14 0-15,12 0 16,-12 0-1,-1 0 1,1 0 0,26 0-16,-27 0 31,-13 0-31,40 0 16,0-13-1,0 0-15,-13 13 16,13 0-1,13 0 1,-53 0-16,40-14 16,-40 14-1,14 0 1,12-13 0,1 13-16,-27 0 15,1 0 1,52-13-1,-40 13 1,1 0 0,-14 0-16,40 0 15,-27-13-15,14 13 16,-27 0 0,27-14-1,0 14 1,-1 0-1,-26 0-15,27-13 16,-13 13 0,-1 0-16,27 0 15,-40 0 1,0 0 0,1 0-1,-1 0 1,0 0-1,0 0-15,1 0 16,-1 0 0,0 0-1,0 0 1,0 0-16,1 0 16,-1 0-1,0 0-15,27 0 31,-27 0-31,14 0 16,-1 0 0,0 0-16,41 0 15,-41 0-15,14 0 32,-1 0-32,1 0 15,-27 0 1,14 0-1,26 0 1,-40 0 0,0 0-1,0 0-15,1 0 16,-1 0 0,13 0-1,-12 0-15,-1 0 47,0 0-16,0 0 1,0 0-17,1 0 16,-1 0-15,0 0 15,0 0-15,1 0 31,-1 0-16,0 0 0,0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12-02T21:31:14.91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6006 7633 0,'13'0'235,"1"0"-235,-1 0 15,26 0 1,28 0 0,-41 0-1,27 0 1,-13 0-1,-27 0 1,27 0-16,-1 0 16,-26 0-1,27 0 1,-13 0 0,12 0-1,-12 0 1,-14 0-16,0 0 15,14 0 1,12 0 0,-25 0-1,12 0 1,-13 0 0,40 0-1,-40 0 1,27 0-16,-13 0 31,-14 0-31,26 0 0,-12 0 16,26 0 15,0 0-31,-40 0 31,0 0-15,0 0-16,1 0 15,12 0-15,27-26 16,0 26 0,13 0-1,-26 0 1,-14 0 0,54-27-1,-54 14 1,1 0-16,25 0 31,-12 13-31,40 0 31,-54 0-15,-13 0-16,40 0 16,-26 0-1,-1 0 1,-13 0-1,14 0 1,-14 0 0,27 0-16,-1 0 31,-25 0-31,-1 0 16,0 0-16,14 0 15,-14 0 1,0 0-16,0 0 31,0 0-31,1 0 16,12 0-1,1 0 1,-1 0 0,-13 0 15,0 0-16,1 0 1,-1 0 0,0 0 15,0 0-31,1 0 31,-1 0-15,0 0-1,0 0-15,1 0 16,-1 0 0,0 0 15,13 0-15,-12 0-1,-1 0 1,0 0-1,0 0 17,1 0 15,-1 0-16,0 0 0,14 0 0,-14 0 1,0 0 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12-02T22:31:48.3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3982 10927 0,'26'0'188,"1"0"-173,-1 0-15,-12 0 0,25 0 16,-12 0-16,-14 0 15,13 0 1,-12 0-16,25 0 16,-25 0-16,-1 0 15,13 0-15,1 0 16,12 0-16,-12 0 16,-1 0-16,1 0 0,12 0 15,-12 0-15,-1 0 16,1 0-1,39 27-15,-40-27 16,1 0-16,-1 0 16,41 13-16,-41-13 15,0 0-15,14 0 32,-13 0-32,-1 0 15,14 0-15,-27 0 16,0 0-16,14 0 15,-1 0-15,1 0 16,-1 0-16,-13 0 16,0 0-16,40 0 15,-39 0 1,12 0-16,-13 0 16,14 0-16,26 0 15,-27 0-15,14 0 16,13 0-16,-40 0 15,13 0-15,1 0 16,-1 0-16,27 0 16,-40 0-16,14 0 15,-14 0-15,0 0 16,27 0 0,-13 0-16,-14 0 15,0 0-15,0 0 16,0 0-16,1 0 15,-1 0-15,0 0 16,27 0 0,-27 0-16,0 0 0,1 0 15,12 0 1,0 0-16,-12 0 16,12 0-16,-13 0 15,1 0 1,12 0-1,-13 0-15,1 0 16,-1 0 0,0 0-1,0 0 1,0 0 0,1 0-16,12 0 15,-13 0 1,1 0-1,-1 0-15,13 0 16,-13 0-16,14 0 16,-1 0-16,1 0 15,-1 0-15,-12 0 16,-1 0-16,26 0 16,-12 0-16,-1 0 15,-12 0-15,-1 0 16,27 0-1,-27 0-15,0 0 16,0-13 0,0 13-1,1 0 1,-1 0 15,0 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12-02T22:31:50.427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4048 11139 0,'27'0'125,"26"13"-125,-27-13 16,14 0-16,-1 0 16,-12 13-16,-1-13 15,14 14-15,-14-14 16,41 0-16,-15 0 16,-25 0-16,39 0 15,-53 0-15,53 0 0,-39 0 16,-1 0-1,1 0-15,13 0 16,-27 0-16,13 0 0,-13 0 16,1 0-16,12 0 15,14 0-15,-27 0 16,13 0-16,-12 0 0,12 0 16,-13 0-16,14 0 15,-14 0-15,0 0 16,1 0-1,12 0-15,-13 0 16,14 0-16,-1 0 16,1 0-16,-14 0 15,13 0-15,-12 0 16,-1 0-16,0 0 16,0 0-16,0 0 15,14 0 1,-1 0-1,27 0-15,-26 0 0,-1 0 16,-13 0 0,40 0-16,-26 0 0,-1 0 15,-13 0-15,1 0 16,-1 0-16,27 0 16,-27 0-16,13 0 15,1 0 1,-14 0-1,13 0-15,-12 0 16,-1 0-16,0 0 0,0 0 16,14 0-16,-14 0 15,27 0-15,13 0 16,-27 0 0,1 0-16,-1 0 15,1 0-15,-1 0 16,-13 0-16,0 0 15,27 0 1,-13 0-16,-14 0 16,0 0-16,0 0 15,0 0-15,14 0 16,-14 0-16,0 0 16,1 0-16,-1 0 15,0 0-15,0 0 16,1 0-1,12 0 1,-13 0-16,0 0 16,1 0-16,-1 0 15,0 0-15,0 0 16,1 0 0,-1 0-1,-13 13 1,26-13-1,-26 13 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12-02T22:31:53.31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3995 11496 0,'13'0'172,"1"0"-157,12 0-15,-13 0 16,27 0-16,-27 0 15,1 0-15,12 0 16,0 0-16,14 0 16,-13 0-1,-1 0-15,-13 0 16,14 13-16,12-13 16,14 14-16,-13-14 0,-14 0 15,14 0-15,-13 0 16,-1 0-16,1 0 15,25 0 1,-25 0-16,-1 0 0,-12 0 16,12 0-16,14 0 15,-14 0 1,-13 0-16,14 0 16,-1 0-16,-12 0 15,12 0-15,0 0 16,-12 0-16,25 0 15,1 0 1,-13 0-16,-14 0 0,13 0 16,-13 0-1,14 0-15,13-27 0,-27 27 16,13 0-16,1 0 16,12 0-1,-12 0-15,-14 0 16,14 0-16,12-13 0,-12 13 15,-1-13-15,-13 13 16,14 0 0,-1 0-16,14 0 0,-27 0 15,0 0-15,14-14 16,-1 14-16,1-13 16,13 13-16,-14-13 15,-13 13-15,14 0 16,-14-13-16,13 13 15,14-27 1,-27 27 0,1 0-16,-1-26 0,13 26 15,-13 0-15,1 0 16,-1 0-16,0 0 16,0 0-1,1-13-15,-1 13 16,0 0 15,14-14-15,-1 1-1,-13 13 1,0 0-16,14-13 0,-14 13 16,14 0-16,-14 0 15,0 0 1,27-13-16,-14 13 15,14 0-15,0 0 0,-27 0 16,0 0-16,0 0 16,0 0 499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12-02T22:31:56.25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4035 11734 0,'26'14'156,"-12"-14"-140,-1 0-16,13 0 15,14 0-15,-14 0 16,1 0-16,-1 13 16,1-13-16,12 0 15,-12 0-15,26 13 16,-27-13-16,14 0 16,-14 0-16,14 0 15,13 0-15,0 0 16,13 0-16,-26 0 15,0 0-15,-14 0 16,14 0-16,-1 0 16,1 13-16,-27-13 15,67 0 1,-54 0-16,-13 0 16,14 0-16,-1 0 15,-13 0-15,14 0 16,-1 0-16,-12 0 15,-1 0-15,0 0 16,0 0-16,1 0 16,12 0-16,-13 0 0,14 0 31,-14 0-31,13 0 16,14 0-16,-13 0 0,-14 0 15,13 0-15,1 0 16,12 0-16,-12 0 15,26 0-15,-40 0 16,13 0-16,-12 0 16,12 0-16,-13 0 15,1 0 1,12 0-16,0 0 16,-12 0-16,-1 0 15,0 0-15,14 0 16,-14 0 15,0 0-31,14 0 16,-14 0-16,0 0 15,0 0-15,14 0 16,-14 0-16,0 0 16,53 0-1,-52 0-15,-1 0 16,0 0-1,0 0-15,14 0 16,-14 0-16,0 0 16,0 0-16,1 0 15,-1 0 1,0 0-16,0 0 16,14-13-16,-14 13 15,0 0-15,0 0 16,1 0-1,-1-13 1,13 0-16,-12 13 16,-1 0-16,0 0 15,0 0 1,0 0-16,1 0 31,-1 0-31,0 0 63,14 0-48,-14 0 17,0 0 93,0 0-79,-13-14 1,14 14-47,-14-13 250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12-02T22:31:57.9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5702 11536 0,'13'0'203,"0"0"-203,0 0 0,14 0 15,13 0 1,-27 0 0,0 0-16,0 0 15,1 0 1,-1 0-16,0 0 16,0 0-16,14 0 15,-14 0 16,0 0-31,0 0 16,1 0-16,-1 0 0,0 0 31,14 0-15,-14 0 0,0 0-1,0 0 16,0 0 1,1 0-1,12 0-31,1 0 16,-1 0-16,-13 0 15,14 0-15,-14 0 16,0 0-16,14 0 15,-14 0-15,0 0 16,0 0 0,1 0 15,-1 0-31,0 0 0,27 0 16,-27 0-16,0 0 15,0 0 1,14 0-16,-14 0 15,0 0-15,14 0 16,-14 0 0,0 0-16,0 0 15,1 0 17,-1 0-1,0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12-02T21:30:09.78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13666 11298 0,'26'0'297,"-13"13"-297,1-13 16,-1 0-16,53 0 16,-13 13-1,13-13 1,-26 0-1,13 0 1,-27 0 0,14 0-1,0 0-15,12 13 16,-25 1 0,-1-14-1,1 0 1,13 0-1,-27 0 17,0 0-32,13 0 15,-12 13 1,-1-13 0,13 0-1,-12 0-15,-1 0 16,0 0-1,13 13 1,-12-13-16,39 0 16,0 53-1,-1-53 1,-12 0 0,0 0-16,-27 0 15,14 0 1,12 0-1,-26 0 1,27 13 0,-13-13-1,-1 0 1,1 0 0,-14 0-1,13 0-15,-13 0 31,27 0-15,-13 0 0,-1 0-1,-13 0-15,27 0 16,0 0 0,-27 0-1,27 0 1,-14 0-16,-13 0 15,27 0 1,-14 0 0,-12 0-1,-1 0-15,0 0 16,0 0 0,1 0-1,-1 0 1,13-26-1,-13 26 1,27-13 0,-13 13-1,-14 0-15,0 0 32,0 0-17,27 0-15,-27 0 16,0 0-1,1 0 1,-1 0 0,0 0-1,0 0 1,1 0 0,12-14-1,-13 14 1,0 0-1,1 0 1,-1 0 0,0 0 15,0 0-15,1 0-1,12 0 1,-13 0-1,14 0 1,-27-13-16,13 13 16,0 0-1,14-13 1,-1 13 0,-13 0 15,14 0-31,-1 0 15,-12 0 1,12 0 0,-13 0-1,0 0 1,1 0 0,-1 0-1,0 0 1,0 0 15,1 0-15,39 0-1,-27 0 17,0-13-17,1 13 1,-14 0-1,14 0 1,-14 0 0,0 0-1,0 0 1,0 0 0,1 0 30,12 0-30,-13 0 0,1 0-1,-1 0 17,0 0-17,0 0 1,1 0-16,25 0 15,-26 0 1,1 0 0,-1 0-1,0 0-15,0 0 16,1 0 0,-1 0-16,0 0 15,0 0 1,1 0 15,-1 0-31,0 0 16,0 0-1,0 0 17,27 0-1,-27 0-31,14 0 15,-14 0 1,14 0 0,12 0-1,-26 0 1,1 0 0,-1 0-1,0 0 1,0 0-1,1 0 17,12 0-1,-13 0-15,0 0 15,1 0-16,-1 0 32,0 0-15,0 0 14,1 0 1,12 0 0,-13 0 156,1 0-125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12-02T21:30:13.33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14883 7554 0,'13'0'219,"0"0"-219,1 0 15,25 0 1,14 0 0,-26 0-1,-14 0-15,13 0 16,27 0-1,-40 0 1,1 0 0,-1 0-16,0 0 31,0 0-31,1 0 16,25 0-1,-26 0 1,27 0-1,26 0 1,-52 0 0,12 0-1,-13 0-15,0 0 32,1 0-32,12 0 15,14 0 1,0 0-1,-1 0 1,-12 0-16,-1 0 16,-13 0-1,1 0 17,25 0-17,-12 0-15,-14 0 16,0 0-1,0 0 1,14 0 0,-1 0-1,-26-13 1,14 13 0,-1-14-1,0 1 1,13 13-1,-26-13 1,14 13 0,12 0-1,-13 0 1,1 0 0,-1 0-1,0 0 16,0 0-15,1 0 15,-1-13-31,26 13 16,-25 0-16,12 0 16,1 0-1,12 0 1,-12-14-1,12 14 1,14 0 0,-26 0-16,-1 0 15,-13 0 1,14 0 0,-1 0-16,-12 0 31,-1 0-16,0 0 1,0 0 0,1 0-16,-1 0 15,13 0 1,1 0-16,-14 0 16,0 0-1,0 0 1,-13-13-1,14 13-15,-1 0 16,0 0-16,14 0 31,-14 0-15,0 0 15,0 0-31,27-26 16,-27 26-1,0 0 1,1 0-16,-1 0 16,13 0-1,-12 0 1,-1 0-16,26 0 16,14 0-1,-13 0 1,-27 0 15,14 0-31,-14 0 47,0 0-16,0 0 0,1 0 1,-1 0 46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12-02T21:30:16.59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2342 7355 0,'13'0'218,"0"0"-218,27 0 16,-14 0 0,27 0 15,-26 0-31,-14 0 31,0 0-31,0 0 16,0 0-16,14 0 15,-14-13 1,14 13 0,12 0-1,1-13 1,-14 0-1,1 13 1,-14 0 0,0 0-16,14 0 15,-1-13 1,1 13 0,-14 0-1,0 0 1,14 0-1,12 0 1,-25 0-16,-1 0 16,26-14-1,-12 14 1,-14 0-16,14-13 16,-1 13-1,-13 0 1,1 0-1,12 0 1,14-13 0,-27 13-16,0 0 15,0 0 1,1 0-16,12 0 16,-13 0-1,1 0 1,-1 0-1,0 0-15,0 0 0,0-27 16,1 14-16,-1 13 16,13 0-16,-12-13 15,12 0-15,40 13 16,-26 0 0,0 0-1,-27 0 1,40 0-1,-14 0 1,-25 0-16,-1 0 16,40 0 15,-27 0-31,-13 0 16,40 0-1,-39 0 1,-1 0-16,0 0 15,0 0 1,1 0 0,12 0-1,0 0 1,-12 0-16,-1 0 16,0 0-1,14 0-15,-1 0 16,1 0-1,-14 0 1,13 0 0,-13 0-1,1 0 1,12 0 0,1 0-1,-14 0 16,0 0-31,13 0 32,-12 0-32,-1 0 15,13 0 1,-12 0 0,-1 0-1,0 0 1,0 0-16,1 0 15,-1 0 1,0 0 15,13 0 1,-12 0-1,-1 0 0,0 0 0,0 0 1,1 0 30,-1 0-46,0 0 31,0 0-16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12-02T21:30:18.64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3466 7263 0,'13'0'219,"1"0"-204,-1 0-15,13 0 16,-13 0 0,1 0-1,12 0 1,-13 0 15,14 0-15,-14 0-1,0 0-15,0 0 16,14 0 0,-14 0-1,0 0 1,1 0-1,-1 0-15,0 0 16,14 0 0,-1 0-1,-13 0-15,0 0 16,1 0 15,12 0-15,14 0-16,0 0 15,-14 0 1,0 0 0,-12 0-1,25 0 1,-25 0 0,12 0-1,-13 0 1,1 0-1,-1 0 17,13 0-32,-13 0 15,14 0 1,13 0 0,-1 0-1,14 0 1,-40 0-16,14 0 15,-1 0 1,-12 0 15,-1 0 1,0 0 14,0 0 33,0 0 14,1 0-46,-1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12-02T21:30:49.0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3029 11205 0,'14'0'390,"-1"0"-374,0 0-16,53 0 31,-52 0-15,-1 0-16,26 0 31,-25 0-15,12 0-16,14 0 15,13 0 1,-14 0-16,14-13 16,-13 13-1,13 0 1,-40 0 0,0 0-1,1 0-15,-1 0 16,0 0-1,14 0-15,-14 0 16,0 0 0,0 0-16,0 0 15,1-13-15,12 13 16,1 0 0,-1 0-1,-13 0-15,1 0 16,-1-14-1,0 14-15,40 0 16,-40 0 0,0 0-16,40 0 15,-39 0 1,12 0-16,-13 0 16,14 0-1,-1 0-15,-13 0 16,14 0-1,-14 0-15,0 0 16,14 0-16,-14 0 16,13 0-16,1 0 15,-14 0-15,0 0 16,1 0 0,-1 0-16,0 0 15,0 0-15,0 0 16,1 0-1,12 0-15,-13 0 16,1 0-16,-1 0 16,0 0-1,0 0-15,1 0 16,-1 0-16,0 0 16,0 0-1,0 0-15,1 0 16,-1 0-1,0 0 1,0 0 0,1 0-16,12 0 15,-13 0 1,14 0-16,-1 0 16,-13 0-16,40 0 15,-39 0-15,12 0 16,-13 0-1,67 0 1,-41 0 0,1 0-16,13 0 15,-13 0 17,-27 0-32,27 0 15,-14 0 1,-13 0-1,0 0 1,1 0-16,-1 0 31,27 0-31,-27 0 32,0 0-32,0 0 15,1 0 1,-1 0-16,26 0 15,1 0 1,13 0 15,0 0-15,-13 0 0,-27 0-16,0 0 15,27 0 1,-14 0-16,-13 0 0,14 0 15,-1 0-15,-12 0 16,12 0-16,-13 0 16,14 0-1,-1 0 1,-13 0 0,14 0-1,-1 0 1,-12 0-16,-1 0 15,13-13 1,-12 13-16,25 0 16,-26 0-16,1 0 15,-1 0 1,13 0 0,-12 0-1,-1 0-15,13 0 16,-12 0 15,-1 0-15,0 0-16,0 0 0,0 0 15,1 0 1,25 0 0,-25 0-16,12 0 15,-13 0 1,14 0-1,12 0 1,-12 0 0,-14 0-1,14 0 1,-14 0 0,13 0-16,-13 0 31,1 0 0,-1 0-15,0 0-1,0 0 1,1 0 0,12 0 15,-13 0 16,1 0-16,-1 0 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12-02T21:30:52.44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4445 7183 0,'13'0'265,"0"0"-249,1 0 0,-1 0-1,13 14 1,27-14 0,-26 0-16,-1 13 15,-13-13-15,27 0 16,-27 0-16,14 0 15,-14 0-15,0 0 16,1 0 0,-1 0-16,13 0 0,-13 0 15,1 0 1,-1 0-16,0 0 16,0 0-16,1 0 15,-1 0-15,13 0 16,1 0-1,-14 0-15,0 0 16,0 0-16,1 0 0,12 0 16,1 0-1,-14 0 1,0 0 0,0 0-16,0 0 15,14 0 1,13 0-1,-27 0 1,13 0 0,-12 0-1,-1 0-15,0 0 16,0 0 0,14 0-1,-1 0-15,1 0 16,-14 0-1,27 0 1,-14 0 0,-13 0 15,14 0-31,39 0 31,-40-13-15,1 13-16,12 0 15,1 0 1,-13 0-16,-1 0 16,0 0-1,14 0 17,-27 0-32,1 0 15,-1 0 48,0 0-32,14 0 0,-14 0-15,0 0-1,0 0 1,14 0-16,26 0 16,-40 0-1,13 0 1,1 0-16,-1 0 16,27 0-1,-13 0-15,-27 0 16,13-14-1,14 14-15,0 0 16,26 0 0,-40 0-1,1 0 1,-14 0 15,0 0 0,1 0 16,-1 0-15,13 0 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12-02T21:30:57.54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14737 7157 0,'14'0'219,"-1"0"-219,13 0 16,-13 0-1,1 0 1,39 0 0,-27 0-1,27 0 1,-13 0 0,-14 0-1,-13 0 1,1 0-16,12 0 31,0 0-31,27 0 16,-26 0-1,13 0 1,-14 0 0,-13 0-1,14 0-15,-1 0 31,14 0-31,-27 0 16,14 0 0,-14 0-1,13 0 1,1 0 0,-1 0-1,14 0 1,0 0-16,-1 0 15,1 0 17,-14 0-32,-12 0 15,-1 0 1,0 0 0,0 0-1,27 0 1,-14 0-1,27 0 1,-13 0 0,26 0-1,-26 0-15,-14 0 16,1 0 0,12 0-1,-25 0 16,-1 0-15,0 0 0,0 13-1,14-13 1,-1 0 0,-12 0-1,12 0 1,0 0-1,-12 0 1,39 0-16,-27 0 31,0 0-15,-12 0-16,39 0 16,-14 0-1,27 0 1,-26 0-1,-13 0 17,-1 0-32,-13 0 31,14 0-15,-14 0 30,0 0-30,0 0 15,1 0-15,-1 0-16,0 0 31,14 0-15,-14 0 15,0 0 0,0 0 1,1 0 14,-1 0 33,0 0-48,0 0 0,0 0 16,14 0 62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2.13592" units="1/cm"/>
          <inkml:channelProperty channel="Y" name="resolution" value="62.06897" units="1/cm"/>
          <inkml:channelProperty channel="T" name="resolution" value="1" units="1/dev"/>
        </inkml:channelProperties>
      </inkml:inkSource>
      <inkml:timestamp xml:id="ts0" timeString="2019-12-02T21:31:01.53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13481 10967 0,'13'0'313,"13"0"-282,-13 0-31,40 13 16,0-13 15,-39 0-31,118 0 31,-66 0-15,-40 0 0,27 13 15,0-13-16,-40 14 1,14-14-16,-1 0 16,-12 0-1,-1 0-15,0 0 16,0 0 0,1 0-1,-1 0 1,0 0-16,0 0 15,27 0 1,-27 0-16,14 0 16,-14 0-1,40 0 1,-27 13-16,1-13 16,-14 0 15,40 0-31,-14 0 15,-12 0 1,26 0 15,-40 0-31,27 0 0,-27 0 16,13 0 0,27 0-1,-39 0 1,-1 13-1,27-13 1,-1 0 0,-26 0-1,14 0 1,-14 0-16,14 0 16,-1 0-1,1 0 1,12 0-1,-12 0 1,-14 0 0,53 0-16,-53 0 15,14 0 1,-14 0-16,13 0 16,-12 0-16,-1 0 15,0 0-15,0 0 16,1 0-16,-1 0 15,40 0 1,-40 0 0,13 0-16,14 0 15,-13 0 1,12 0-16,-26 0 16,1 0-16,39 0 15,-40 0 1,0 0-16,0 0 15,14 0 1,-14 0-16,0 0 16,14 0-16,-14 0 0,0 0 15,0 0 1,1 0-16,-1 0 16,13 0-1,-13 0 1,1 0-1,-1 0-15,0 0 16,14 0 0,-1 0 15,1 0-31,12 0 31,-26 0-31,1 0 16,52 0-1,-53 0 1,14 0 0,-1 0-1,0 0 1,-12 0 0,-1 0-16,0 0 15,0 0 1,1 0-1,-1 0-15,0 0 16,14 0 15,-14 0-31,0 0 32,0 0-17,0 0 1,1 0-1,-1 0-15,40 0 32,-40 0-17,13 0-15,1 0 16,26 0 0,-13 0-1,-27 0 1,0 0-16,13 0 15,-12 0 1,-1 0 0,0 0-1,0 0-15,1 0 16,-1 0 0,0 0-1,0 0 1,1 0 15,12 0-15,-13 0-1,0 0-15,1 0 32,-1 0-17,0 0-15,0 0 16,-13 13-1,14-13-15,-1 0 16,0 0 0,0 0-16,1 0 15,-1 14-15,0-14 16,0 0 0,0 0 30,14 0-14,-14 0-1,0 0 78,-13 13-93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89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Patent + trademark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2172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FF8700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l" t="t" r="r" b="b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FFFF">
              <a:alpha val="17690"/>
            </a:srgbClr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8" name="Google Shape;18;p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32" name="Google Shape;32;p5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2" name="Google Shape;42;p6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▸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65" name="Google Shape;65;p8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ted">
  <p:cSld name="BLANK_1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l" t="t" r="r" b="b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Google Shape;97;p1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customXml" Target="../ink/ink2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customXml" Target="../ink/ink3.xml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14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7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customXml" Target="../ink/ink9.xml"/><Relationship Id="rId4" Type="http://schemas.openxmlformats.org/officeDocument/2006/relationships/customXml" Target="../ink/ink6.xml"/><Relationship Id="rId9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customXml" Target="../ink/ink1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12" Type="http://schemas.openxmlformats.org/officeDocument/2006/relationships/customXml" Target="../ink/ink1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3.xml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customXml" Target="../ink/ink15.xml"/><Relationship Id="rId4" Type="http://schemas.openxmlformats.org/officeDocument/2006/relationships/customXml" Target="../ink/ink12.xml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ctrTitle"/>
          </p:nvPr>
        </p:nvSpPr>
        <p:spPr>
          <a:xfrm>
            <a:off x="318182" y="162146"/>
            <a:ext cx="5238600" cy="40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Estimating the effect of Internet usage on Scientific and Technological Publications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027ABE-CCE5-4C1D-B344-0FD03E9CBB9F}"/>
              </a:ext>
            </a:extLst>
          </p:cNvPr>
          <p:cNvSpPr txBox="1"/>
          <p:nvPr/>
        </p:nvSpPr>
        <p:spPr>
          <a:xfrm>
            <a:off x="7399189" y="2797151"/>
            <a:ext cx="17448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Group Members: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Anushka </a:t>
            </a:r>
            <a:r>
              <a:rPr lang="en-US" dirty="0" err="1">
                <a:solidFill>
                  <a:srgbClr val="FFFFFF"/>
                </a:solidFill>
              </a:rPr>
              <a:t>Pandhare</a:t>
            </a:r>
            <a:endParaRPr lang="en-US" dirty="0">
              <a:solidFill>
                <a:srgbClr val="FFFFFF"/>
              </a:solidFill>
            </a:endParaRPr>
          </a:p>
          <a:p>
            <a:pPr algn="r"/>
            <a:r>
              <a:rPr lang="en-US" dirty="0">
                <a:solidFill>
                  <a:srgbClr val="FFFFFF"/>
                </a:solidFill>
              </a:rPr>
              <a:t>Eric Wang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Mitali Bharali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Tapas Mahanta</a:t>
            </a:r>
          </a:p>
          <a:p>
            <a:pPr algn="r"/>
            <a:r>
              <a:rPr lang="en-US" dirty="0">
                <a:solidFill>
                  <a:srgbClr val="FFFFFF"/>
                </a:solidFill>
              </a:rPr>
              <a:t>Paridhi Nath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739D-0C73-48D6-812E-D7056F2B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CAB0B4-4518-46DE-8FF4-760364630D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45837" y="900792"/>
            <a:ext cx="3452326" cy="2733825"/>
          </a:xfrm>
        </p:spPr>
        <p:txBody>
          <a:bodyPr>
            <a:noAutofit/>
          </a:bodyPr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We see, Top internet users and bottom most internet users, legend sorted accordingly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Top Countries: Stagnant after 2005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Bottom Countries: Pickup from around 2007, spike for few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The above results were the basis for selecting the time period (2006 &amp; 2016) to study the shock effect.</a:t>
            </a:r>
          </a:p>
          <a:p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60DF85-8A7E-4799-8036-9A3882F65A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73793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8A3C1-645A-44D4-AB94-02A559491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F44F2-09B4-4C49-AB2D-C2C3495DE1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A4AE72-A7A5-49CE-8A7A-19E0E94C38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6" descr="https://lh6.googleusercontent.com/jzuMGA_G2x7vxpxIftA6YwKYAIvpnZozCOa98PKdEU5Xi_863rZ4z7MQWhaQAAWnVP8RdKVodSINGsM4ucmvJ37oL-ZDAfJQnjs0JzFE7X54lVnscA6BaAzRtuWtk2nH8YtNGHp3">
            <a:extLst>
              <a:ext uri="{FF2B5EF4-FFF2-40B4-BE49-F238E27FC236}">
                <a16:creationId xmlns:a16="http://schemas.microsoft.com/office/drawing/2014/main" id="{B02509FC-45FA-4F84-A35C-A6F534800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3267" y="1579703"/>
            <a:ext cx="5485166" cy="321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71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9766B-6761-42F2-BA01-D5771B459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DDACF1-DB88-4A10-B85F-7FCE149B2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127" y="1025175"/>
            <a:ext cx="3614058" cy="2792325"/>
          </a:xfrm>
        </p:spPr>
        <p:txBody>
          <a:bodyPr/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Countries clubbed as Developed and underdeveloped for a comparative analysis</a:t>
            </a:r>
          </a:p>
          <a:p>
            <a:pPr fontAlgn="base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Patent applications nonresident is more than resident for developed while its the opposite for underdeveloped</a:t>
            </a:r>
          </a:p>
          <a:p>
            <a:pPr fontAlgn="base"/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Trademark applications for residents is more in both developed and underdeveloped 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F963D0-EE49-45C6-BB5D-C4661D3FAF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5" name="Picture 8" descr="https://lh5.googleusercontent.com/NViBT6P3tSvJFYwxCGVCdy3lC5ohuZMTSHLysYetio_2RuRG92VJdyLys841az68y8owL-lc68lOUnZnejVGQRXv0j_kewDIOqdeLDws76uuY1v4Tg6vym0Q6eRV2kbYRoA1l0PE">
            <a:extLst>
              <a:ext uri="{FF2B5EF4-FFF2-40B4-BE49-F238E27FC236}">
                <a16:creationId xmlns:a16="http://schemas.microsoft.com/office/drawing/2014/main" id="{9079D1FF-A87E-4152-8EB1-8B99ADF4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87282" y="1593980"/>
            <a:ext cx="505659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1030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5EFB4-F82E-4945-8B16-48E9DC3C1C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4695" y="2979832"/>
            <a:ext cx="5220000" cy="1159800"/>
          </a:xfrm>
        </p:spPr>
        <p:txBody>
          <a:bodyPr/>
          <a:lstStyle/>
          <a:p>
            <a:r>
              <a:rPr lang="en-US" dirty="0"/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39764522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D949-E3F6-0045-8E88-D3E9E2EF7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 wise &amp; Income group Regression using Panel data for 2 years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31C62C-B451-594E-8D70-6121E0848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71" y="1181080"/>
            <a:ext cx="8549100" cy="138658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2C926-412B-EC4A-99E8-FA1275B95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900" y="2575833"/>
            <a:ext cx="7581900" cy="3648300"/>
          </a:xfrm>
        </p:spPr>
        <p:txBody>
          <a:bodyPr/>
          <a:lstStyle/>
          <a:p>
            <a:r>
              <a:rPr lang="en-US" sz="1800" b="1" dirty="0"/>
              <a:t>Total number of Patents </a:t>
            </a:r>
            <a:r>
              <a:rPr lang="en-US" sz="1800" dirty="0"/>
              <a:t>– For 1% point increase in internet penetration, the number of patents applications increase by 0.7%</a:t>
            </a:r>
          </a:p>
          <a:p>
            <a:r>
              <a:rPr lang="en-US" sz="1800" b="1" dirty="0"/>
              <a:t>Total number of publications </a:t>
            </a:r>
            <a:r>
              <a:rPr lang="en-US" sz="1800" dirty="0"/>
              <a:t>– For 1% point increase in internet penetration, total publications decrease by 0.01%</a:t>
            </a:r>
          </a:p>
          <a:p>
            <a:r>
              <a:rPr lang="en-US" sz="1800" dirty="0"/>
              <a:t>For 1% increase in internet usage, all publications increase by 3% in all income groups.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BE65E-9E61-594D-BECC-3DE193DE80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38946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D5A6-6F4D-4B79-8513-29C90EE71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Fixed Effect, First Difference &amp; Dummy Variable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25815-25F1-45AB-9F95-DCA58C16B2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373AC5-FCF7-4B9A-A035-3DAD33042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" t="36516" r="30451" b="5355"/>
          <a:stretch/>
        </p:blipFill>
        <p:spPr>
          <a:xfrm>
            <a:off x="5224050" y="2667786"/>
            <a:ext cx="4204609" cy="18124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F710AC-FB9C-42AA-937E-58B511DB10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" t="66484" r="29359" b="10964"/>
          <a:stretch/>
        </p:blipFill>
        <p:spPr>
          <a:xfrm>
            <a:off x="123748" y="1730829"/>
            <a:ext cx="5291147" cy="8409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462F78-F5EC-4FA0-B0FA-A536B0EBD6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77" t="43446" r="48571" b="38743"/>
          <a:stretch/>
        </p:blipFill>
        <p:spPr>
          <a:xfrm>
            <a:off x="123748" y="3067923"/>
            <a:ext cx="4923064" cy="14569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DA2E6C-7487-485A-B3F6-0EB71A941DAE}"/>
              </a:ext>
            </a:extLst>
          </p:cNvPr>
          <p:cNvSpPr txBox="1"/>
          <p:nvPr/>
        </p:nvSpPr>
        <p:spPr>
          <a:xfrm>
            <a:off x="1827055" y="1423052"/>
            <a:ext cx="1516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First Difference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04E578-E46F-4590-82B4-14EF6A4640C1}"/>
              </a:ext>
            </a:extLst>
          </p:cNvPr>
          <p:cNvSpPr txBox="1"/>
          <p:nvPr/>
        </p:nvSpPr>
        <p:spPr>
          <a:xfrm>
            <a:off x="1827055" y="2760146"/>
            <a:ext cx="15164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Fixed Effect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194F3C-0BBA-42B3-96A5-624AF07FFBDC}"/>
              </a:ext>
            </a:extLst>
          </p:cNvPr>
          <p:cNvSpPr txBox="1"/>
          <p:nvPr/>
        </p:nvSpPr>
        <p:spPr>
          <a:xfrm>
            <a:off x="6017079" y="2308876"/>
            <a:ext cx="30031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Dummy Variable Regression</a:t>
            </a:r>
          </a:p>
        </p:txBody>
      </p:sp>
    </p:spTree>
    <p:extLst>
      <p:ext uri="{BB962C8B-B14F-4D97-AF65-F5344CB8AC3E}">
        <p14:creationId xmlns:p14="http://schemas.microsoft.com/office/powerpoint/2010/main" val="1748382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905B7-109C-8142-B24C-B46A93170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 wise individual science and technology indicator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B36EC5-9333-4840-8099-506CE642E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6F6160-D3AD-BB48-9A4B-A9B223A924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 descr="https://lh6.googleusercontent.com/8gxJcc0gT3mriq-YeNZzzj4ik4-TbWPMMTbSa6cSXXY2BhVjDy93QgGdkbOSSamrKejuL4R2uYBuBTyJQl9JHvBnLTBvylKQKBkwmY2OCTFwcvglhYDEEV9uFy93UB1Nk2FrACyp">
            <a:extLst>
              <a:ext uri="{FF2B5EF4-FFF2-40B4-BE49-F238E27FC236}">
                <a16:creationId xmlns:a16="http://schemas.microsoft.com/office/drawing/2014/main" id="{FF37148D-33AD-2F41-A739-2F32440C2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67" y="1277625"/>
            <a:ext cx="4229414" cy="353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s://lh5.googleusercontent.com/26SpvfB6AZ0FyauEZSjFEh4rzMjzBkvXO17yIU9Jwr5AUZe4rVbhunJZRBcUY3mvAxv7NcqVtTCGzLRXCG0Wfki5vv7A3kiaUjNhxfN_6iQETHpZhg2vvXR0WXmEYEydqqFLh7zH">
            <a:extLst>
              <a:ext uri="{FF2B5EF4-FFF2-40B4-BE49-F238E27FC236}">
                <a16:creationId xmlns:a16="http://schemas.microsoft.com/office/drawing/2014/main" id="{4806BF8E-61E0-7A4E-8407-FEA6CC1AE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327237"/>
            <a:ext cx="4479519" cy="348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AC5ADF52-B7CA-405B-9254-BBFCDE44B7A7}"/>
                  </a:ext>
                </a:extLst>
              </p14:cNvPr>
              <p14:cNvContentPartPr/>
              <p14:nvPr/>
            </p14:nvContentPartPr>
            <p14:xfrm>
              <a:off x="442800" y="3986280"/>
              <a:ext cx="1172160" cy="52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AC5ADF52-B7CA-405B-9254-BBFCDE44B7A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6960" y="3922920"/>
                <a:ext cx="120348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D97C8B3-493E-4BD9-B1A5-4B57187762D2}"/>
                  </a:ext>
                </a:extLst>
              </p14:cNvPr>
              <p14:cNvContentPartPr/>
              <p14:nvPr/>
            </p14:nvContentPartPr>
            <p14:xfrm>
              <a:off x="4919760" y="4067280"/>
              <a:ext cx="1243440" cy="525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D97C8B3-493E-4BD9-B1A5-4B57187762D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03920" y="4003920"/>
                <a:ext cx="127476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7ECA580B-EAA9-4043-A4E7-0E83ED454BAF}"/>
                  </a:ext>
                </a:extLst>
              </p14:cNvPr>
              <p14:cNvContentPartPr/>
              <p14:nvPr/>
            </p14:nvContentPartPr>
            <p14:xfrm>
              <a:off x="5357880" y="2676600"/>
              <a:ext cx="790920" cy="432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7ECA580B-EAA9-4043-A4E7-0E83ED454BA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342040" y="2613240"/>
                <a:ext cx="82224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4E1AC6F-3E0F-42F8-A2FE-2F768CB6089F}"/>
                  </a:ext>
                </a:extLst>
              </p14:cNvPr>
              <p14:cNvContentPartPr/>
              <p14:nvPr/>
            </p14:nvContentPartPr>
            <p14:xfrm>
              <a:off x="843120" y="2590920"/>
              <a:ext cx="804960" cy="57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4E1AC6F-3E0F-42F8-A2FE-2F768CB6089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27280" y="2527560"/>
                <a:ext cx="8362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C695B8-E33D-49B8-8A47-83102E0D3ABC}"/>
                  </a:ext>
                </a:extLst>
              </p14:cNvPr>
              <p14:cNvContentPartPr/>
              <p14:nvPr/>
            </p14:nvContentPartPr>
            <p14:xfrm>
              <a:off x="1247760" y="2614680"/>
              <a:ext cx="37188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C695B8-E33D-49B8-8A47-83102E0D3ABC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31920" y="2551320"/>
                <a:ext cx="40320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7071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0C9A6-4D86-5945-BC4A-80AA25461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Country wise all science and technology indicators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F87ED-7665-DF49-AEB7-46C73F121E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79778F-DE59-6C43-BE94-B67DF504D5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7" name="Picture 6" descr="https://lh3.googleusercontent.com/bfQF7qng2iCoeYzjguj1oCicXgFrA_J88A5dqNCM831Sock-Efpc584ZpBYbyt-6e4ufHnYtf95UfFF3x-WVDX98j5jmqT_VWR2XF0hYpdwSLk8nIsVB57uZNiPhImMTbA8TRmMu">
            <a:extLst>
              <a:ext uri="{FF2B5EF4-FFF2-40B4-BE49-F238E27FC236}">
                <a16:creationId xmlns:a16="http://schemas.microsoft.com/office/drawing/2014/main" id="{49B45D46-131D-B54F-A417-A92531CD0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15" y="1424995"/>
            <a:ext cx="7275443" cy="335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86889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D879C-D653-0840-BD94-73827D5FBC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groups individual science and technology indicator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48232-5E46-8543-A46B-D267DCE18B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F8C4C-5F59-954E-8204-286F339F2A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7" name="Picture 6" descr="https://lh6.googleusercontent.com/8gxJcc0gT3mriq-YeNZzzj4ik4-TbWPMMTbSa6cSXXY2BhVjDy93QgGdkbOSSamrKejuL4R2uYBuBTyJQl9JHvBnLTBvylKQKBkwmY2OCTFwcvglhYDEEV9uFy93UB1Nk2FrACyp">
            <a:extLst>
              <a:ext uri="{FF2B5EF4-FFF2-40B4-BE49-F238E27FC236}">
                <a16:creationId xmlns:a16="http://schemas.microsoft.com/office/drawing/2014/main" id="{D0C88C1C-18A7-8348-88A9-5F60DA90C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218626"/>
            <a:ext cx="4319877" cy="3606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lh5.googleusercontent.com/26SpvfB6AZ0FyauEZSjFEh4rzMjzBkvXO17yIU9Jwr5AUZe4rVbhunJZRBcUY3mvAxv7NcqVtTCGzLRXCG0Wfki5vv7A3kiaUjNhxfN_6iQETHpZhg2vvXR0WXmEYEydqqFLh7zH">
            <a:extLst>
              <a:ext uri="{FF2B5EF4-FFF2-40B4-BE49-F238E27FC236}">
                <a16:creationId xmlns:a16="http://schemas.microsoft.com/office/drawing/2014/main" id="{330589C8-BC67-8949-A07A-3E443E40F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029" y="1218626"/>
            <a:ext cx="4479519" cy="348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253197F-25A6-4EAB-8047-DC6538FFEF0D}"/>
                  </a:ext>
                </a:extLst>
              </p14:cNvPr>
              <p14:cNvContentPartPr/>
              <p14:nvPr/>
            </p14:nvContentPartPr>
            <p14:xfrm>
              <a:off x="1090440" y="4014720"/>
              <a:ext cx="1253160" cy="19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253197F-25A6-4EAB-8047-DC6538FFEF0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4600" y="3951360"/>
                <a:ext cx="12844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5A02DE3-3DC8-4AC9-953A-17E78C178359}"/>
                  </a:ext>
                </a:extLst>
              </p14:cNvPr>
              <p14:cNvContentPartPr/>
              <p14:nvPr/>
            </p14:nvContentPartPr>
            <p14:xfrm>
              <a:off x="1600200" y="2585880"/>
              <a:ext cx="733680" cy="100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5A02DE3-3DC8-4AC9-953A-17E78C1783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84360" y="2522520"/>
                <a:ext cx="7650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B527327-E136-4475-A8B8-CA400D23167B}"/>
                  </a:ext>
                </a:extLst>
              </p14:cNvPr>
              <p14:cNvContentPartPr/>
              <p14:nvPr/>
            </p14:nvContentPartPr>
            <p14:xfrm>
              <a:off x="5305320" y="2576520"/>
              <a:ext cx="781560" cy="50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B527327-E136-4475-A8B8-CA400D23167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89480" y="2513160"/>
                <a:ext cx="81288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7439019-C0B2-41E3-A7BF-1AC91C5B63D0}"/>
                  </a:ext>
                </a:extLst>
              </p14:cNvPr>
              <p14:cNvContentPartPr/>
              <p14:nvPr/>
            </p14:nvContentPartPr>
            <p14:xfrm>
              <a:off x="4853160" y="3948120"/>
              <a:ext cx="1243080" cy="385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7439019-C0B2-41E3-A7BF-1AC91C5B63D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37320" y="3884760"/>
                <a:ext cx="1274400" cy="16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7115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75A4B-5BA4-5C4D-9708-2A8F1A7C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Income groups all science and technology indicators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DE6FD-7F63-CC4C-9936-7B54C9436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2C4C2-F989-804F-B32F-A2A6009A0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 descr="https://lh5.googleusercontent.com/26SpvfB6AZ0FyauEZSjFEh4rzMjzBkvXO17yIU9Jwr5AUZe4rVbhunJZRBcUY3mvAxv7NcqVtTCGzLRXCG0Wfki5vv7A3kiaUjNhxfN_6iQETHpZhg2vvXR0WXmEYEydqqFLh7zH">
            <a:extLst>
              <a:ext uri="{FF2B5EF4-FFF2-40B4-BE49-F238E27FC236}">
                <a16:creationId xmlns:a16="http://schemas.microsoft.com/office/drawing/2014/main" id="{330589C8-BC67-8949-A07A-3E443E40F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291" y="1234199"/>
            <a:ext cx="4884364" cy="379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B1BD14B-F52A-4378-8C55-2416EF5BC906}"/>
                  </a:ext>
                </a:extLst>
              </p14:cNvPr>
              <p14:cNvContentPartPr/>
              <p14:nvPr/>
            </p14:nvContentPartPr>
            <p14:xfrm>
              <a:off x="1671480" y="4238640"/>
              <a:ext cx="1348200" cy="43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B1BD14B-F52A-4378-8C55-2416EF5BC9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5640" y="4175280"/>
                <a:ext cx="13795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3F0EE23-110E-4102-9207-87C403677B26}"/>
                  </a:ext>
                </a:extLst>
              </p14:cNvPr>
              <p14:cNvContentPartPr/>
              <p14:nvPr/>
            </p14:nvContentPartPr>
            <p14:xfrm>
              <a:off x="2162160" y="2714760"/>
              <a:ext cx="871920" cy="334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3F0EE23-110E-4102-9207-87C403677B2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6320" y="2651400"/>
                <a:ext cx="903240" cy="16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1645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Workflow Process</a:t>
            </a:r>
            <a:endParaRPr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5" name="Google Shape;245;p29"/>
          <p:cNvSpPr/>
          <p:nvPr/>
        </p:nvSpPr>
        <p:spPr>
          <a:xfrm>
            <a:off x="1843704" y="2863095"/>
            <a:ext cx="1692280" cy="506623"/>
          </a:xfrm>
          <a:prstGeom prst="chevron">
            <a:avLst>
              <a:gd name="adj" fmla="val 25486"/>
            </a:avLst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Global Statistics</a:t>
            </a:r>
            <a:endParaRPr sz="1800" dirty="0">
              <a:solidFill>
                <a:srgbClr val="FF8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47" name="Google Shape;247;p29"/>
          <p:cNvSpPr/>
          <p:nvPr/>
        </p:nvSpPr>
        <p:spPr>
          <a:xfrm>
            <a:off x="3487308" y="2863095"/>
            <a:ext cx="1804225" cy="506622"/>
          </a:xfrm>
          <a:prstGeom prst="chevron">
            <a:avLst>
              <a:gd name="adj" fmla="val 25486"/>
            </a:avLst>
          </a:prstGeom>
          <a:solidFill>
            <a:srgbClr val="22222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Data Exploration</a:t>
            </a:r>
            <a:endParaRPr sz="1800" dirty="0">
              <a:solidFill>
                <a:srgbClr val="FF8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29"/>
          <p:cNvSpPr/>
          <p:nvPr/>
        </p:nvSpPr>
        <p:spPr>
          <a:xfrm>
            <a:off x="5242857" y="2863094"/>
            <a:ext cx="1643605" cy="506621"/>
          </a:xfrm>
          <a:prstGeom prst="chevron">
            <a:avLst>
              <a:gd name="adj" fmla="val 25486"/>
            </a:avLst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Modelling</a:t>
            </a:r>
            <a:endParaRPr sz="1800" dirty="0">
              <a:solidFill>
                <a:srgbClr val="FF8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245;p29">
            <a:extLst>
              <a:ext uri="{FF2B5EF4-FFF2-40B4-BE49-F238E27FC236}">
                <a16:creationId xmlns:a16="http://schemas.microsoft.com/office/drawing/2014/main" id="{7E15070B-6968-4A04-8813-8738C0584E2E}"/>
              </a:ext>
            </a:extLst>
          </p:cNvPr>
          <p:cNvSpPr/>
          <p:nvPr/>
        </p:nvSpPr>
        <p:spPr>
          <a:xfrm>
            <a:off x="297450" y="2863102"/>
            <a:ext cx="1594929" cy="506624"/>
          </a:xfrm>
          <a:prstGeom prst="chevron">
            <a:avLst>
              <a:gd name="adj" fmla="val 25486"/>
            </a:avLst>
          </a:prstGeom>
          <a:solidFill>
            <a:srgbClr val="3333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Abstract</a:t>
            </a:r>
            <a:endParaRPr sz="1800" dirty="0">
              <a:solidFill>
                <a:srgbClr val="FF8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Google Shape;248;p29">
            <a:extLst>
              <a:ext uri="{FF2B5EF4-FFF2-40B4-BE49-F238E27FC236}">
                <a16:creationId xmlns:a16="http://schemas.microsoft.com/office/drawing/2014/main" id="{01279D66-7F13-4305-9E16-21B66987EEAD}"/>
              </a:ext>
            </a:extLst>
          </p:cNvPr>
          <p:cNvSpPr/>
          <p:nvPr/>
        </p:nvSpPr>
        <p:spPr>
          <a:xfrm>
            <a:off x="6824258" y="2863094"/>
            <a:ext cx="1692280" cy="506621"/>
          </a:xfrm>
          <a:prstGeom prst="chevron">
            <a:avLst>
              <a:gd name="adj" fmla="val 25486"/>
            </a:avLst>
          </a:prstGeom>
          <a:solidFill>
            <a:srgbClr val="1D1D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 Conclusion</a:t>
            </a:r>
            <a:endParaRPr sz="1800" dirty="0">
              <a:solidFill>
                <a:srgbClr val="FF87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00D28-1624-43B2-A4A5-0DEDB300F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WITHIN INCOME GROUPS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8829B5-3A97-4CDC-9D91-14900F80F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979" y="1497465"/>
            <a:ext cx="3076575" cy="29813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D6CC37-D0FA-4943-BACB-B2C82CA535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D59D5B-01DF-482A-91C6-6421F0F51E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8AC318-5B25-4142-83AD-AD13FEE4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277625"/>
            <a:ext cx="4712833" cy="373383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B1EEE22-0BF7-4CE7-A7DF-476C06E053EA}"/>
                  </a:ext>
                </a:extLst>
              </p14:cNvPr>
              <p14:cNvContentPartPr/>
              <p14:nvPr/>
            </p14:nvContentPartPr>
            <p14:xfrm>
              <a:off x="1433520" y="3933720"/>
              <a:ext cx="938520" cy="14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B1EEE22-0BF7-4CE7-A7DF-476C06E053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7680" y="3870360"/>
                <a:ext cx="96984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173E5F4-C323-4875-B421-CADACF722E20}"/>
                  </a:ext>
                </a:extLst>
              </p14:cNvPr>
              <p14:cNvContentPartPr/>
              <p14:nvPr/>
            </p14:nvContentPartPr>
            <p14:xfrm>
              <a:off x="1457280" y="4010040"/>
              <a:ext cx="876600" cy="24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173E5F4-C323-4875-B421-CADACF722E2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41440" y="3946680"/>
                <a:ext cx="9079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8CC6BAD-7A3E-4D73-85C6-FA9970B558CC}"/>
                  </a:ext>
                </a:extLst>
              </p14:cNvPr>
              <p14:cNvContentPartPr/>
              <p14:nvPr/>
            </p14:nvContentPartPr>
            <p14:xfrm>
              <a:off x="1438200" y="4067280"/>
              <a:ext cx="857520" cy="81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8CC6BAD-7A3E-4D73-85C6-FA9970B558C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2360" y="4003920"/>
                <a:ext cx="88884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6A3C967-498E-43AF-A3A1-13830356BE00}"/>
                  </a:ext>
                </a:extLst>
              </p14:cNvPr>
              <p14:cNvContentPartPr/>
              <p14:nvPr/>
            </p14:nvContentPartPr>
            <p14:xfrm>
              <a:off x="1452600" y="4219560"/>
              <a:ext cx="886320" cy="24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6A3C967-498E-43AF-A3A1-13830356BE0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36760" y="4156200"/>
                <a:ext cx="91764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BE2E497-7230-4BC8-A47B-BD3D7BC088A6}"/>
                  </a:ext>
                </a:extLst>
              </p14:cNvPr>
              <p14:cNvContentPartPr/>
              <p14:nvPr/>
            </p14:nvContentPartPr>
            <p14:xfrm>
              <a:off x="2052720" y="4152960"/>
              <a:ext cx="31932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BE2E497-7230-4BC8-A47B-BD3D7BC088A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36880" y="4089600"/>
                <a:ext cx="350640" cy="12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0402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659BB-7C37-4D3A-9E9F-28B77D34A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scientific and technology journals year 2006-2016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672EC2-0835-4BB3-8105-83C69F9FD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558" y="1095525"/>
            <a:ext cx="4779020" cy="37719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ED332-057A-4D7A-BA87-F79E876EC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422" y="1853682"/>
            <a:ext cx="3977100" cy="3060750"/>
          </a:xfrm>
        </p:spPr>
        <p:txBody>
          <a:bodyPr/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For every 1% increase in internet penetration , no of science and technology journals increase by 0.2%</a:t>
            </a:r>
          </a:p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From 2006 to 2016 the total number of science and technology journals increased by 61%. Though there’s a huge jump in the total number of science and technology journals, seems like internet penetration had a very little effect on it. Which can also be seen from low R square value and high intercept.</a:t>
            </a:r>
          </a:p>
          <a:p>
            <a:pPr marL="38100" indent="0">
              <a:buNone/>
            </a:pPr>
            <a:br>
              <a:rPr lang="en-US" sz="1200" dirty="0"/>
            </a:b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E0A404-0CFD-4212-BEA5-912057A426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3301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EC2EC-21E4-4726-B270-408DDF2D3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Patent applications total  2006-2015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EDE31-DBAE-4284-A7FC-C1D5BEC666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8344" y="2313991"/>
            <a:ext cx="3844212" cy="2611933"/>
          </a:xfrm>
        </p:spPr>
        <p:txBody>
          <a:bodyPr/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For every 1% increase in internet penetration , total no of patent applications increase by 0.7%</a:t>
            </a:r>
          </a:p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From 2006 to 2016 the total number of patent applications (non-resident) increased by 1.6%</a:t>
            </a:r>
          </a:p>
          <a:p>
            <a:pPr marL="38100" indent="0">
              <a:buNone/>
            </a:pPr>
            <a:br>
              <a:rPr lang="en-US" sz="1200" dirty="0"/>
            </a:b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F20DC9-870B-4770-93E8-8D62B953CD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2CC0DA-2702-4B3E-A833-1CFED83D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7675" y="1166715"/>
            <a:ext cx="4886325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40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AA880-A346-4393-83F3-F07D203CC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Trademark Applications total year 2006-2016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51273-6EBC-4EE1-BA23-7CB0F09A9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5192" y="2002971"/>
            <a:ext cx="3848683" cy="2922954"/>
          </a:xfrm>
        </p:spPr>
        <p:txBody>
          <a:bodyPr/>
          <a:lstStyle/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For every 1% increase in internet penetration , total no trademark applications increases by 0.2%</a:t>
            </a:r>
          </a:p>
          <a:p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From 2006 to 2016 the total no trademark applications (by non-resident) increased by 10%</a:t>
            </a:r>
            <a:br>
              <a:rPr lang="en-US" sz="1200" dirty="0">
                <a:solidFill>
                  <a:schemeClr val="accent2">
                    <a:lumMod val="75000"/>
                  </a:schemeClr>
                </a:solidFill>
              </a:rPr>
            </a:b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A49EC-098E-4EA5-9BA1-33F372CEEC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228E89-DB7C-4668-BC4E-1BA5BC45F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5" y="1093140"/>
            <a:ext cx="481012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666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44B25-DB4E-4810-9F91-4B5B300EC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2F3CAC-F8B2-4E4F-9570-0E4091BCC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When we used panel data for 2 years, total number of patents and trademark applications increased with increase in internet usage</a:t>
            </a:r>
          </a:p>
          <a:p>
            <a:endParaRPr lang="en-US" sz="1800" dirty="0"/>
          </a:p>
          <a:p>
            <a:r>
              <a:rPr lang="en-US" sz="1800" dirty="0"/>
              <a:t>When we used panel data for 15 years from 2000-2015, the total number of trademark and patent applications decrease with increase in internet usage</a:t>
            </a:r>
          </a:p>
          <a:p>
            <a:r>
              <a:rPr lang="en-US" sz="1800" dirty="0"/>
              <a:t>Compared to high income groups, upper middle &amp; lower middle income groups have a higher increase in the number of scientific publications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E6886-0A47-4631-99AB-C4CE8A5678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9283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05" name="Google Shape;305;p36"/>
          <p:cNvSpPr txBox="1">
            <a:spLocks noGrp="1"/>
          </p:cNvSpPr>
          <p:nvPr>
            <p:ph type="ctrTitle" idx="4294967295"/>
          </p:nvPr>
        </p:nvSpPr>
        <p:spPr>
          <a:xfrm>
            <a:off x="1033300" y="1583350"/>
            <a:ext cx="6672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8700"/>
                </a:solidFill>
              </a:rPr>
              <a:t>THANKS!</a:t>
            </a:r>
            <a:endParaRPr sz="6000">
              <a:solidFill>
                <a:srgbClr val="FF8700"/>
              </a:solidFill>
            </a:endParaRPr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4294967295"/>
          </p:nvPr>
        </p:nvSpPr>
        <p:spPr>
          <a:xfrm>
            <a:off x="1033300" y="2630575"/>
            <a:ext cx="7185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FFFFFF"/>
                </a:solidFill>
              </a:rPr>
              <a:t>Any questions?</a:t>
            </a:r>
            <a:endParaRPr sz="2400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A27B2-38E9-4143-8B3E-5C3F947C0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98920D-D02F-4A9E-BEFF-9A52565C4EA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7362D2-7B19-4146-B2B3-5A8830EC18F2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323673" y="922564"/>
            <a:ext cx="8352113" cy="3641136"/>
          </a:xfrm>
        </p:spPr>
        <p:txBody>
          <a:bodyPr/>
          <a:lstStyle/>
          <a:p>
            <a:r>
              <a:rPr lang="en-US" sz="1200" dirty="0"/>
              <a:t>Our research includes data from the world bank database which has country level data for the following Science and Technology Indicators: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BD1BA85-F471-4933-8CBD-CA1D0EA729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100975"/>
              </p:ext>
            </p:extLst>
          </p:nvPr>
        </p:nvGraphicFramePr>
        <p:xfrm>
          <a:off x="807049" y="1628078"/>
          <a:ext cx="3764951" cy="3698240"/>
        </p:xfrm>
        <a:graphic>
          <a:graphicData uri="http://schemas.openxmlformats.org/drawingml/2006/table">
            <a:tbl>
              <a:tblPr firstRow="1" bandRow="1">
                <a:tableStyleId>{B7FD71BD-95D2-4052-A531-38E6EB26B18D}</a:tableStyleId>
              </a:tblPr>
              <a:tblGrid>
                <a:gridCol w="3764951">
                  <a:extLst>
                    <a:ext uri="{9D8B030D-6E8A-4147-A177-3AD203B41FA5}">
                      <a16:colId xmlns:a16="http://schemas.microsoft.com/office/drawing/2014/main" val="19326795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High-technology exports (% of manufactured exports)</a:t>
                      </a:r>
                      <a:endParaRPr lang="en-US" sz="12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5491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High-technology exports (current US$)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874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Technicians in R&amp;D (per million people)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884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Researchers in R&amp;D (per million people)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329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Trademark applications, total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1059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Trademark applications, direct resident</a:t>
                      </a:r>
                      <a:endParaRPr lang="en-US" sz="12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9093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Trademark applications, direct nonresident</a:t>
                      </a:r>
                      <a:endParaRPr lang="en-US" sz="12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25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Patent applications, residents</a:t>
                      </a:r>
                      <a:endParaRPr lang="en-US" sz="12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313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Patent applications, nonresidents</a:t>
                      </a:r>
                      <a:endParaRPr lang="en-US" sz="12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826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5823436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00E471F-B25D-4A3D-BA21-F479AB783B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99206"/>
              </p:ext>
            </p:extLst>
          </p:nvPr>
        </p:nvGraphicFramePr>
        <p:xfrm>
          <a:off x="4724400" y="1628078"/>
          <a:ext cx="3415393" cy="1742440"/>
        </p:xfrm>
        <a:graphic>
          <a:graphicData uri="http://schemas.openxmlformats.org/drawingml/2006/table">
            <a:tbl>
              <a:tblPr firstRow="1" bandRow="1">
                <a:tableStyleId>{B7FD71BD-95D2-4052-A531-38E6EB26B18D}</a:tableStyleId>
              </a:tblPr>
              <a:tblGrid>
                <a:gridCol w="3415393">
                  <a:extLst>
                    <a:ext uri="{9D8B030D-6E8A-4147-A177-3AD203B41FA5}">
                      <a16:colId xmlns:a16="http://schemas.microsoft.com/office/drawing/2014/main" val="2078578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Scientific and technical journal articles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171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Research and development expenditure (% of GDP)</a:t>
                      </a:r>
                      <a:endParaRPr lang="en-US" sz="12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9301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Charges for the use of intellectual property, receipts (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BoP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current US$)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498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Charges for the use of intellectual property, payments (</a:t>
                      </a:r>
                      <a:r>
                        <a:rPr lang="en-US" sz="1200" b="0" i="0" u="none" strike="noStrike" cap="none" dirty="0" err="1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BoP</a:t>
                      </a: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, current US$)</a:t>
                      </a:r>
                      <a:endParaRPr lang="en-US" sz="1200" b="0" dirty="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774809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BFEE3-B066-4EFA-B531-6E1245BE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5EE75-AF20-43E8-9711-4B60498DD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1374" y="1311550"/>
            <a:ext cx="7574399" cy="3537900"/>
          </a:xfrm>
        </p:spPr>
        <p:txBody>
          <a:bodyPr/>
          <a:lstStyle/>
          <a:p>
            <a:r>
              <a:rPr lang="en-US" sz="1800" dirty="0"/>
              <a:t>The idea is to study the effect of internet usage on various indicators from the year 2000 to 2015.</a:t>
            </a:r>
          </a:p>
          <a:p>
            <a:r>
              <a:rPr lang="en-US" sz="1800" dirty="0"/>
              <a:t>We analyzed the effect of internet usage on scientific and technological publications and also on each individual indicator on country level data, using Fixed Effect Model.</a:t>
            </a:r>
          </a:p>
          <a:p>
            <a:r>
              <a:rPr lang="en-US" sz="1800" dirty="0"/>
              <a:t>Further, we extended our study to countries of different income groups and compared the results.</a:t>
            </a:r>
          </a:p>
          <a:p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D40974-02AF-4907-944A-B6FE5886B0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9745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45877-F41D-4347-AA9A-E8E635FBA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61F77-7037-40EE-9F1F-39FBA82214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Internet became mainstream since 80s-90s and now, more than 4.2 billion people around the world use the internet.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Since 2010,there has been a 1,066 percent increase in the number of internet users around the world, and Middle East is the world’s largest growing region in terms of internet use.</a:t>
            </a:r>
          </a:p>
          <a:p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ECAC6-CD22-4B82-ADCE-54853137A4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21D4FF-7D54-4FA4-B697-CB8913CF4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600" y="2942824"/>
            <a:ext cx="4042409" cy="2106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6D677D-79EF-445F-AE4E-969811D9F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309" y="2957863"/>
            <a:ext cx="3521881" cy="205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4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45877-F41D-4347-AA9A-E8E635FBA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61F77-7037-40EE-9F1F-39FBA8221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4900" y="1613004"/>
            <a:ext cx="7581900" cy="3648300"/>
          </a:xfrm>
        </p:spPr>
        <p:txBody>
          <a:bodyPr/>
          <a:lstStyle/>
          <a:p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Patent applications have been on an upward trajectory since 2003 and grew by 5.8% in 2017. We can relate this increase in the number of patent applications to the growth of internet users.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Over the last 14 years, there has been only one drop-off : application activity decreased by 3.8% due to the financial crisis in 2009.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The number of internet users in Asia has increased from almost 9% to 44% in 12 years which maybe linked to the increase in number of Patent applications by 15.4%</a:t>
            </a:r>
          </a:p>
          <a:p>
            <a:pPr marL="3810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ECAC6-CD22-4B82-ADCE-54853137A4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6188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70B2-D359-4858-A631-6FAB6A9A9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DE2ED-7388-4531-913F-084DBD187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C2B9F-375F-4F5B-B740-4591EB62E4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2" descr="https://files.lbr.cloud/257940/conversions/figure_1_18-full.jpg">
            <a:extLst>
              <a:ext uri="{FF2B5EF4-FFF2-40B4-BE49-F238E27FC236}">
                <a16:creationId xmlns:a16="http://schemas.microsoft.com/office/drawing/2014/main" id="{756452D0-E6B1-4E26-955C-49CEB109F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4900" y="1352441"/>
            <a:ext cx="4163726" cy="179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files.lbr.cloud/257942/conversions/figure_3_9-full.jpg">
            <a:extLst>
              <a:ext uri="{FF2B5EF4-FFF2-40B4-BE49-F238E27FC236}">
                <a16:creationId xmlns:a16="http://schemas.microsoft.com/office/drawing/2014/main" id="{4BE14403-7277-4075-AAEC-1A59534CE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0" y="3217658"/>
            <a:ext cx="3934675" cy="1708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049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20194-A24D-40DD-8B3C-60F144CEC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Exploration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0962A-C4D7-41F8-AC47-46C81BFB7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8100" indent="0">
              <a:buNone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The dataset taken from the World Bank is a panel data containing all the countries which have data for various technological advances. The variables we will be focusing on are –</a:t>
            </a:r>
          </a:p>
          <a:p>
            <a:pPr marL="38100" indent="0">
              <a:buNone/>
            </a:pP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Countries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Income Group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Patent applications (Residents/Non –Residents) 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Trademark Applications (Resident/Non-Resident)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Scientific and Technical Journal Publications</a:t>
            </a:r>
          </a:p>
          <a:p>
            <a:pPr marL="38100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11BD3-1844-413F-9098-A65FA38774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47533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FFDCE-FABC-4478-BBE2-FB0F317EA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our Final 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AE0C0-434C-4CDD-AEB1-8825674CC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74646" y="1171878"/>
            <a:ext cx="3477209" cy="3648300"/>
          </a:xfrm>
        </p:spPr>
        <p:txBody>
          <a:bodyPr/>
          <a:lstStyle/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Country 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Country Code  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Internet Users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GDP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Year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Trademark applications, total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Trademark applications, direct resident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Trademark applications, direct nonresident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Patent applications, residents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</a:rPr>
              <a:t>Scientific and technical journal articles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E3807-7DEF-4AE3-97D3-FC9EDE7FA1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185BE9-6FC4-4C7E-9FE3-19485F24A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2015" y="1277625"/>
            <a:ext cx="5952931" cy="331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861669"/>
      </p:ext>
    </p:extLst>
  </p:cSld>
  <p:clrMapOvr>
    <a:masterClrMapping/>
  </p:clrMapOvr>
</p:sld>
</file>

<file path=ppt/theme/theme1.xml><?xml version="1.0" encoding="utf-8"?>
<a:theme xmlns:a="http://schemas.openxmlformats.org/drawingml/2006/main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947</Words>
  <Application>Microsoft Office PowerPoint</Application>
  <PresentationFormat>On-screen Show (16:9)</PresentationFormat>
  <Paragraphs>125</Paragraphs>
  <Slides>25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Dosis</vt:lpstr>
      <vt:lpstr>Arial</vt:lpstr>
      <vt:lpstr>Roboto</vt:lpstr>
      <vt:lpstr>Calibri Light</vt:lpstr>
      <vt:lpstr>William template</vt:lpstr>
      <vt:lpstr>Estimating the effect of Internet usage on Scientific and Technological Publications</vt:lpstr>
      <vt:lpstr>Workflow Process</vt:lpstr>
      <vt:lpstr>ABSTRACT</vt:lpstr>
      <vt:lpstr>ABSTRACT</vt:lpstr>
      <vt:lpstr>GLOBAL STATISTICS</vt:lpstr>
      <vt:lpstr>PowerPoint Presentation</vt:lpstr>
      <vt:lpstr>PowerPoint Presentation</vt:lpstr>
      <vt:lpstr>Dataset Exploration</vt:lpstr>
      <vt:lpstr>Variables in our Final Dataset</vt:lpstr>
      <vt:lpstr>Dataset Visualization</vt:lpstr>
      <vt:lpstr>PowerPoint Presentation</vt:lpstr>
      <vt:lpstr>Dataset Visualization</vt:lpstr>
      <vt:lpstr>Modelling</vt:lpstr>
      <vt:lpstr>Country wise &amp; Income group Regression using Panel data for 2 years</vt:lpstr>
      <vt:lpstr>Comparing Fixed Effect, First Difference &amp; Dummy Variable Regression</vt:lpstr>
      <vt:lpstr>Country wise individual science and technology indicator</vt:lpstr>
      <vt:lpstr>Country wise all science and technology indicators</vt:lpstr>
      <vt:lpstr>Income groups individual science and technology indicator</vt:lpstr>
      <vt:lpstr>Income groups all science and technology indicators</vt:lpstr>
      <vt:lpstr>COMPARISON WITHIN INCOME GROUPS</vt:lpstr>
      <vt:lpstr>Number of scientific and technology journals year 2006-2016</vt:lpstr>
      <vt:lpstr>Patent applications total  2006-2015</vt:lpstr>
      <vt:lpstr>Trademark Applications total year 2006-2016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PySpark – MLlib Mitali Bharali</dc:title>
  <dc:creator>Paridhi Nath</dc:creator>
  <cp:lastModifiedBy>Paridhi Nath</cp:lastModifiedBy>
  <cp:revision>112</cp:revision>
  <dcterms:modified xsi:type="dcterms:W3CDTF">2019-12-02T22:33:18Z</dcterms:modified>
</cp:coreProperties>
</file>